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  <p:sldMasterId id="2147483684" r:id="rId3"/>
    <p:sldMasterId id="2147483696" r:id="rId4"/>
    <p:sldMasterId id="2147483720" r:id="rId5"/>
    <p:sldMasterId id="2147483733" r:id="rId6"/>
    <p:sldMasterId id="2147483745" r:id="rId7"/>
  </p:sldMasterIdLst>
  <p:notesMasterIdLst>
    <p:notesMasterId r:id="rId16"/>
  </p:notesMasterIdLst>
  <p:sldIdLst>
    <p:sldId id="256" r:id="rId8"/>
    <p:sldId id="258" r:id="rId9"/>
    <p:sldId id="259" r:id="rId10"/>
    <p:sldId id="257" r:id="rId11"/>
    <p:sldId id="260" r:id="rId12"/>
    <p:sldId id="261" r:id="rId13"/>
    <p:sldId id="262" r:id="rId14"/>
    <p:sldId id="263" r:id="rId15"/>
  </p:sldIdLst>
  <p:sldSz cx="9144000" cy="6858000" type="screen4x3"/>
  <p:notesSz cx="6858000" cy="9144000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10" Type="http://schemas.openxmlformats.org/officeDocument/2006/relationships/slide" Target="slides/slide3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8FC06EF-4BD1-4305-A844-A160F6DC84A2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A39EF-9A06-4E04-9F3F-04087822A383}" type="datetimeFigureOut">
              <a:rPr lang="en-US" smtClean="0"/>
              <a:pPr/>
              <a:t>2/27/2009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48FA-71E9-4C9E-BE36-A89CEEC4DB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5DC84-87E9-46D2-A170-EEAF7C5D39AD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E27F1-71E7-4CFB-869A-07C8C08EE7E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9DE94-BE92-43CE-AE0D-E768F8D11C98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03ECB-CBA0-4379-950C-F0D94CDA630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1" name="Picture 9" descr="PH02560J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324600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66800" y="685800"/>
            <a:ext cx="7772400" cy="3124200"/>
          </a:xfrm>
        </p:spPr>
        <p:txBody>
          <a:bodyPr/>
          <a:lstStyle>
            <a:lvl1pPr algn="l">
              <a:defRPr sz="6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4038600"/>
            <a:ext cx="7696200" cy="990600"/>
          </a:xfrm>
        </p:spPr>
        <p:txBody>
          <a:bodyPr/>
          <a:lstStyle>
            <a:lvl1pPr marL="0" indent="0">
              <a:buFontTx/>
              <a:buNone/>
              <a:defRPr sz="2800" b="1"/>
            </a:lvl1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477000"/>
            <a:ext cx="2133600" cy="2444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4BA39EF-9A06-4E04-9F3F-04087822A383}" type="datetimeFigureOut">
              <a:rPr lang="en-US" smtClean="0"/>
              <a:pPr/>
              <a:t>2/27/2009</a:t>
            </a:fld>
            <a:endParaRPr lang="en-A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77000"/>
            <a:ext cx="2895600" cy="2444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A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477000"/>
            <a:ext cx="2133600" cy="2444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6E648FA-71E9-4C9E-BE36-A89CEEC4DB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5D6ACE-A884-42EA-923E-44CDD7A20C98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6CC635-8E8C-458C-94A5-A783E5869C2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0050D0-7635-41FD-92E6-3E3820605F84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B42EE6-2C36-48B2-A73F-ADE254F0D6C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600200"/>
            <a:ext cx="4076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600200"/>
            <a:ext cx="4076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D5F56-54F4-4E47-9AE2-CA3F2319C6A4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92DF57-51FC-46B5-98A0-5F58BE26C74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49852C-442C-423A-9218-0BA956DA9771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AF7F3A-D2A8-40C3-87BA-0B6FC7F6D5F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C2A43D-1ADA-4726-A5E6-F5D425C65142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5D1673-8067-42B1-B1EB-CBC037C41D5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5891A3-667A-4179-98EE-072B8BC9A3E4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895D82-0CC3-4990-99E5-23B37FF73CB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6A3836-DFF4-429D-84DE-600A82257CE0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B507B5-5D6F-4093-AEDC-E30F8BA074C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D6ACE-A884-42EA-923E-44CDD7A20C98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CC635-8E8C-458C-94A5-A783E5869C2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116560-E8A5-4960-99F5-4D180B6E165D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6E5CC2-DC81-4571-85F1-1FC90679709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25DC84-87E9-46D2-A170-EEAF7C5D39AD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9E27F1-71E7-4CFB-869A-07C8C08EE7E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274638"/>
            <a:ext cx="20764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74638"/>
            <a:ext cx="60769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69DE94-BE92-43CE-AE0D-E768F8D11C98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C03ECB-CBA0-4379-950C-F0D94CDA630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95400"/>
            <a:ext cx="7772400" cy="2305050"/>
          </a:xfrm>
        </p:spPr>
        <p:txBody>
          <a:bodyPr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04BA39EF-9A06-4E04-9F3F-04087822A383}" type="datetimeFigureOut">
              <a:rPr lang="en-US" smtClean="0"/>
              <a:pPr/>
              <a:t>2/27/2009</a:t>
            </a:fld>
            <a:endParaRPr lang="en-A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6E648FA-71E9-4C9E-BE36-A89CEEC4DB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5D6ACE-A884-42EA-923E-44CDD7A20C98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6CC635-8E8C-458C-94A5-A783E5869C2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0050D0-7635-41FD-92E6-3E3820605F84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B42EE6-2C36-48B2-A73F-ADE254F0D6C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D5F56-54F4-4E47-9AE2-CA3F2319C6A4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92DF57-51FC-46B5-98A0-5F58BE26C74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49852C-442C-423A-9218-0BA956DA9771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AF7F3A-D2A8-40C3-87BA-0B6FC7F6D5F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C2A43D-1ADA-4726-A5E6-F5D425C65142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5D1673-8067-42B1-B1EB-CBC037C41D5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5891A3-667A-4179-98EE-072B8BC9A3E4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895D82-0CC3-4990-99E5-23B37FF73CB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050D0-7635-41FD-92E6-3E3820605F84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42EE6-2C36-48B2-A73F-ADE254F0D6C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6A3836-DFF4-429D-84DE-600A82257CE0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B507B5-5D6F-4093-AEDC-E30F8BA074C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116560-E8A5-4960-99F5-4D180B6E165D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6E5CC2-DC81-4571-85F1-1FC90679709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25DC84-87E9-46D2-A170-EEAF7C5D39AD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9E27F1-71E7-4CFB-869A-07C8C08EE7E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69DE94-BE92-43CE-AE0D-E768F8D11C98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C03ECB-CBA0-4379-950C-F0D94CDA630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76600" y="457200"/>
            <a:ext cx="5562600" cy="30480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76600" y="3810000"/>
            <a:ext cx="5562600" cy="14478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pic>
        <p:nvPicPr>
          <p:cNvPr id="3081" name="Picture 9" descr="1082h189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200400" cy="68580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5D6ACE-A884-42EA-923E-44CDD7A20C98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6CC635-8E8C-458C-94A5-A783E5869C2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0050D0-7635-41FD-92E6-3E3820605F84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B42EE6-2C36-48B2-A73F-ADE254F0D6C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0" y="1752600"/>
            <a:ext cx="2895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0" y="1752600"/>
            <a:ext cx="2895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D5F56-54F4-4E47-9AE2-CA3F2319C6A4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92DF57-51FC-46B5-98A0-5F58BE26C74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49852C-442C-423A-9218-0BA956DA9771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AF7F3A-D2A8-40C3-87BA-0B6FC7F6D5F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C2A43D-1ADA-4726-A5E6-F5D425C65142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5D1673-8067-42B1-B1EB-CBC037C41D5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D5F56-54F4-4E47-9AE2-CA3F2319C6A4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2DF57-51FC-46B5-98A0-5F58BE26C74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5891A3-667A-4179-98EE-072B8BC9A3E4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895D82-0CC3-4990-99E5-23B37FF73CB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6A3836-DFF4-429D-84DE-600A82257CE0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B507B5-5D6F-4093-AEDC-E30F8BA074C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116560-E8A5-4960-99F5-4D180B6E165D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6E5CC2-DC81-4571-85F1-1FC90679709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25DC84-87E9-46D2-A170-EEAF7C5D39AD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9E27F1-71E7-4CFB-869A-07C8C08EE7E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05700" y="274638"/>
            <a:ext cx="1485900" cy="60039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0" y="274638"/>
            <a:ext cx="4305300" cy="60039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69DE94-BE92-43CE-AE0D-E768F8D11C98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C03ECB-CBA0-4379-950C-F0D94CDA630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gray">
      <p:bgPr>
        <a:blipFill dpi="0" rotWithShape="0">
          <a:blip r:embed="rId2"/>
          <a:srcRect/>
          <a:stretch>
            <a:fillRect/>
          </a:stretch>
        </a:blip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4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5334000"/>
            <a:ext cx="8229600" cy="838200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454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6019800"/>
            <a:ext cx="8229600" cy="609600"/>
          </a:xfrm>
        </p:spPr>
        <p:txBody>
          <a:bodyPr anchor="b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524000"/>
            <a:ext cx="4114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114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9852C-442C-423A-9218-0BA956DA9771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F7F3A-D2A8-40C3-87BA-0B6FC7F6D5F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152400"/>
            <a:ext cx="20955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152400"/>
            <a:ext cx="61341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820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1524000"/>
            <a:ext cx="41148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1148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  <p:hf hdr="0" ftr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1" name="Picture 9" descr="Sports 1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4343400"/>
            <a:ext cx="9144000" cy="11652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5562600"/>
            <a:ext cx="9144000" cy="5334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04BA39EF-9A06-4E04-9F3F-04087822A383}" type="datetimeFigureOut">
              <a:rPr lang="en-US" smtClean="0"/>
              <a:pPr/>
              <a:t>2/27/2009</a:t>
            </a:fld>
            <a:endParaRPr lang="en-A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6E648FA-71E9-4C9E-BE36-A89CEEC4DB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5D6ACE-A884-42EA-923E-44CDD7A20C98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6CC635-8E8C-458C-94A5-A783E5869C2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0050D0-7635-41FD-92E6-3E3820605F84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B42EE6-2C36-48B2-A73F-ADE254F0D6C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2A43D-1ADA-4726-A5E6-F5D425C65142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D1673-8067-42B1-B1EB-CBC037C41D5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D5F56-54F4-4E47-9AE2-CA3F2319C6A4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92DF57-51FC-46B5-98A0-5F58BE26C74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49852C-442C-423A-9218-0BA956DA9771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AF7F3A-D2A8-40C3-87BA-0B6FC7F6D5F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C2A43D-1ADA-4726-A5E6-F5D425C65142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5D1673-8067-42B1-B1EB-CBC037C41D5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5891A3-667A-4179-98EE-072B8BC9A3E4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895D82-0CC3-4990-99E5-23B37FF73CB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6A3836-DFF4-429D-84DE-600A82257CE0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B507B5-5D6F-4093-AEDC-E30F8BA074C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116560-E8A5-4960-99F5-4D180B6E165D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6E5CC2-DC81-4571-85F1-1FC90679709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25DC84-87E9-46D2-A170-EEAF7C5D39AD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9E27F1-71E7-4CFB-869A-07C8C08EE7E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69DE94-BE92-43CE-AE0D-E768F8D11C98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C03ECB-CBA0-4379-950C-F0D94CDA630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 descr="4nax3lai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350"/>
            <a:ext cx="9144000" cy="6080125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228600"/>
            <a:ext cx="77724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953000"/>
            <a:ext cx="6400800" cy="8382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04BA39EF-9A06-4E04-9F3F-04087822A383}" type="datetimeFigureOut">
              <a:rPr lang="en-US" smtClean="0"/>
              <a:pPr/>
              <a:t>2/27/2009</a:t>
            </a:fld>
            <a:endParaRPr lang="en-A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6E648FA-71E9-4C9E-BE36-A89CEEC4DB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5D6ACE-A884-42EA-923E-44CDD7A20C98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6CC635-8E8C-458C-94A5-A783E5869C2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91A3-667A-4179-98EE-072B8BC9A3E4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95D82-0CC3-4990-99E5-23B37FF73CB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0050D0-7635-41FD-92E6-3E3820605F84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B42EE6-2C36-48B2-A73F-ADE254F0D6C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D5F56-54F4-4E47-9AE2-CA3F2319C6A4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92DF57-51FC-46B5-98A0-5F58BE26C74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49852C-442C-423A-9218-0BA956DA9771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AF7F3A-D2A8-40C3-87BA-0B6FC7F6D5F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C2A43D-1ADA-4726-A5E6-F5D425C65142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5D1673-8067-42B1-B1EB-CBC037C41D5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5891A3-667A-4179-98EE-072B8BC9A3E4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895D82-0CC3-4990-99E5-23B37FF73CB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6A3836-DFF4-429D-84DE-600A82257CE0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B507B5-5D6F-4093-AEDC-E30F8BA074C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116560-E8A5-4960-99F5-4D180B6E165D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6E5CC2-DC81-4571-85F1-1FC90679709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25DC84-87E9-46D2-A170-EEAF7C5D39AD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9E27F1-71E7-4CFB-869A-07C8C08EE7E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69DE94-BE92-43CE-AE0D-E768F8D11C98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C03ECB-CBA0-4379-950C-F0D94CDA630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A3836-DFF4-429D-84DE-600A82257CE0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507B5-5D6F-4093-AEDC-E30F8BA074C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16560-E8A5-4960-99F5-4D180B6E165D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E5CC2-DC81-4571-85F1-1FC90679709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4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E33A7D-D9E1-4CB5-8A58-5CF33F4E03C6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4FA96-6D4D-470A-AE28-A1C545E3786E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7" name="Picture 13" descr="PH02560J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3246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74638"/>
            <a:ext cx="8305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600200"/>
            <a:ext cx="8305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53200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CC00"/>
                </a:solidFill>
              </a:defRPr>
            </a:lvl1pPr>
          </a:lstStyle>
          <a:p>
            <a:fld id="{EDE33A7D-D9E1-4CB5-8A58-5CF33F4E03C6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62200" y="6553200"/>
            <a:ext cx="4953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CC00"/>
                </a:solidFill>
              </a:defRPr>
            </a:lvl1pPr>
          </a:lstStyle>
          <a:p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67600" y="6553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CC00"/>
                </a:solidFill>
              </a:defRPr>
            </a:lvl1pPr>
          </a:lstStyle>
          <a:p>
            <a:fld id="{E134FA96-6D4D-470A-AE28-A1C545E3786E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CC00"/>
        </a:buClr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CC00"/>
        </a:buClr>
        <a:buFont typeface="Arial" pitchFamily="34" charset="0"/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CC00"/>
        </a:buClr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CC00"/>
        </a:buClr>
        <a:buFont typeface="Arial" pitchFamily="34" charset="0"/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CC00"/>
        </a:buClr>
        <a:buFont typeface="Arial" pitchFamily="34" charset="0"/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CC00"/>
        </a:buClr>
        <a:buFont typeface="Arial" pitchFamily="34" charset="0"/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CC00"/>
        </a:buClr>
        <a:buFont typeface="Arial" pitchFamily="34" charset="0"/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CC00"/>
        </a:buClr>
        <a:buFont typeface="Arial" pitchFamily="34" charset="0"/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CC00"/>
        </a:buClr>
        <a:buFont typeface="Arial" pitchFamily="34" charset="0"/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EDE33A7D-D9E1-4CB5-8A58-5CF33F4E03C6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E134FA96-6D4D-470A-AE28-A1C545E3786E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1082h1894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2667000" cy="68580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0" y="274638"/>
            <a:ext cx="5943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0" y="1752600"/>
            <a:ext cx="5943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29400"/>
            <a:ext cx="1524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fld id="{EDE33A7D-D9E1-4CB5-8A58-5CF33F4E03C6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4876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629400"/>
            <a:ext cx="1066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fld id="{E134FA96-6D4D-470A-AE28-A1C545E3786E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blipFill dpi="0" rotWithShape="0">
          <a:blip r:embed="rId14"/>
          <a:srcRect/>
          <a:stretch>
            <a:fillRect/>
          </a:stretch>
        </a:blip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4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152400"/>
            <a:ext cx="8382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524000"/>
            <a:ext cx="8382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		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Sports 135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EDE33A7D-D9E1-4CB5-8A58-5CF33F4E03C6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E134FA96-6D4D-470A-AE28-A1C545E3786E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4nax3lai[1]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350"/>
            <a:ext cx="9144000" cy="6080125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EDE33A7D-D9E1-4CB5-8A58-5CF33F4E03C6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E134FA96-6D4D-470A-AE28-A1C545E3786E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Chapter%204%20-%20Food%20fuels%20and%20energy%20systems.ppt" TargetMode="External"/><Relationship Id="rId2" Type="http://schemas.openxmlformats.org/officeDocument/2006/relationships/hyperlink" Target="Energy%20Systems%201.ppt" TargetMode="External"/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Sports%20Mechanics%20%20Principles.ppt" TargetMode="External"/><Relationship Id="rId2" Type="http://schemas.openxmlformats.org/officeDocument/2006/relationships/hyperlink" Target="BIOMECHANICS.pptx" TargetMode="External"/><Relationship Id="rId1" Type="http://schemas.openxmlformats.org/officeDocument/2006/relationships/slideLayout" Target="../slideLayouts/slideLayout5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Levers%20in%20the%20Human%20Body.pptx" TargetMode="External"/><Relationship Id="rId1" Type="http://schemas.openxmlformats.org/officeDocument/2006/relationships/slideLayout" Target="../slideLayouts/slideLayout6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5400" dirty="0" smtClean="0"/>
              <a:t>FITNESS SPORTS SCIENCE</a:t>
            </a:r>
            <a:endParaRPr lang="en-AU" sz="5400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b="1" dirty="0" smtClean="0"/>
              <a:t>SRFFIT005B </a:t>
            </a:r>
          </a:p>
          <a:p>
            <a:r>
              <a:rPr lang="en-US" dirty="0" smtClean="0"/>
              <a:t>Elements Three and Four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Competency</a:t>
            </a: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 smtClean="0"/>
              <a:t>SRFFIT005B </a:t>
            </a:r>
          </a:p>
          <a:p>
            <a:pPr lvl="1"/>
            <a:r>
              <a:rPr lang="en-AU" b="1" dirty="0" smtClean="0"/>
              <a:t>APPLY BASIC EXERCISE SCIENCE TO EXERCISE INSTRUCTION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51F3D-1EDF-4900-AA9A-67D16B6AE52E}" type="datetime1">
              <a:rPr lang="en-AU"/>
              <a:pPr/>
              <a:t>27/02/2009</a:t>
            </a:fld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F4B8B-2562-48F0-9904-C610F84085BA}" type="slidenum">
              <a:rPr lang="en-AU"/>
              <a:pPr/>
              <a:t>2</a:t>
            </a:fld>
            <a:endParaRPr lang="en-A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b="1" dirty="0" smtClean="0"/>
              <a:t>APPLY BASIC EXERCISE SCIENCE TO EXERCISE INSTRUCTION</a:t>
            </a:r>
            <a:br>
              <a:rPr lang="en-AU" b="1" dirty="0" smtClean="0"/>
            </a:br>
            <a:r>
              <a:rPr lang="en-AU" b="1" dirty="0" smtClean="0">
                <a:solidFill>
                  <a:srgbClr val="7030A0"/>
                </a:solidFill>
              </a:rPr>
              <a:t>Elements</a:t>
            </a:r>
            <a:endParaRPr lang="en-AU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3174" y="1785926"/>
            <a:ext cx="6015022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AU" b="1" dirty="0" smtClean="0"/>
              <a:t>1  Use anatomical terminology and descriptions of the musculoskeletal structure of the body when instructing clients</a:t>
            </a:r>
            <a:endParaRPr lang="en-AU" dirty="0" smtClean="0"/>
          </a:p>
          <a:p>
            <a:pPr>
              <a:buNone/>
            </a:pPr>
            <a:r>
              <a:rPr lang="en-AU" b="1" dirty="0" smtClean="0"/>
              <a:t>2  Relate the functioning of the cardio–respiratory system to exercise instruction</a:t>
            </a:r>
            <a:endParaRPr lang="en-AU" dirty="0" smtClean="0"/>
          </a:p>
          <a:p>
            <a:pPr>
              <a:buNone/>
            </a:pPr>
            <a:r>
              <a:rPr lang="en-AU" b="1" dirty="0" smtClean="0">
                <a:solidFill>
                  <a:srgbClr val="FF0000"/>
                </a:solidFill>
              </a:rPr>
              <a:t>3  Apply a knowledge of the body’s energy systems to exercise instruction</a:t>
            </a:r>
            <a:endParaRPr lang="en-A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AU" b="1" dirty="0" smtClean="0">
                <a:solidFill>
                  <a:srgbClr val="FF0000"/>
                </a:solidFill>
              </a:rPr>
              <a:t>4  Use a knowledge of the lever systems of the human body and resistance equipment to set safe and effective exercise intensities</a:t>
            </a:r>
            <a:endParaRPr lang="en-AU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3700A-6316-4887-8B03-FA1488E1E129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F7E9C-BD87-4E49-AD93-A3A5ABBC6838}" type="slidenum">
              <a:rPr lang="en-AU" smtClean="0"/>
              <a:pPr/>
              <a:t>3</a:t>
            </a:fld>
            <a:endParaRPr lang="en-A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AU" sz="2800" b="1" dirty="0" smtClean="0">
                <a:solidFill>
                  <a:srgbClr val="FF0000"/>
                </a:solidFill>
              </a:rPr>
              <a:t>3  Apply a knowledge of the body’s energy systems to exercise instruction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dirty="0" smtClean="0"/>
              <a:t>Explain the effect of exercise intensity on the energy substrate to clients during fitness instruction</a:t>
            </a:r>
            <a:endParaRPr lang="en-AU" sz="1800" dirty="0" smtClean="0"/>
          </a:p>
          <a:p>
            <a:pPr lvl="1"/>
            <a:r>
              <a:rPr lang="en-AU" dirty="0" smtClean="0"/>
              <a:t>Apply the limiting factors of the </a:t>
            </a:r>
            <a:r>
              <a:rPr lang="en-AU" b="1" i="1" dirty="0" smtClean="0"/>
              <a:t>body’s energy systems</a:t>
            </a:r>
            <a:r>
              <a:rPr lang="en-AU" dirty="0" smtClean="0"/>
              <a:t> to the setting of exercise intensities when instructing fitness activities</a:t>
            </a:r>
            <a:endParaRPr lang="en-AU" sz="1800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D94C-4601-4CDC-8D7D-2D75E4FB9914}" type="datetime1">
              <a:rPr lang="en-AU"/>
              <a:pPr/>
              <a:t>27/02/2009</a:t>
            </a:fld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178F5-9557-4954-9338-28DE20DCE758}" type="slidenum">
              <a:rPr lang="en-AU"/>
              <a:pPr/>
              <a:t>4</a:t>
            </a:fld>
            <a:endParaRPr lang="en-A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200400" y="500042"/>
            <a:ext cx="5943600" cy="1143000"/>
          </a:xfrm>
        </p:spPr>
        <p:txBody>
          <a:bodyPr>
            <a:noAutofit/>
          </a:bodyPr>
          <a:lstStyle/>
          <a:p>
            <a:pPr algn="l"/>
            <a:r>
              <a:rPr lang="en-AU" sz="2800" b="1" dirty="0" smtClean="0">
                <a:solidFill>
                  <a:srgbClr val="FF0000"/>
                </a:solidFill>
              </a:rPr>
              <a:t>4  Use a knowledge of the lever systems of the human body and resistance equipment to set safe and effective exercise intensities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2928926" y="2332037"/>
            <a:ext cx="5943600" cy="4525963"/>
          </a:xfrm>
        </p:spPr>
        <p:txBody>
          <a:bodyPr/>
          <a:lstStyle/>
          <a:p>
            <a:pPr lvl="2"/>
            <a:r>
              <a:rPr lang="en-AU" dirty="0" smtClean="0"/>
              <a:t>Use the common terms used to qualify the basic </a:t>
            </a:r>
            <a:r>
              <a:rPr lang="en-AU" b="1" i="1" dirty="0" smtClean="0"/>
              <a:t>principles of biomechanics</a:t>
            </a:r>
            <a:r>
              <a:rPr lang="en-AU" dirty="0" smtClean="0"/>
              <a:t> when instructing fitness activities</a:t>
            </a:r>
            <a:endParaRPr lang="en-AU" sz="1600" dirty="0" smtClean="0"/>
          </a:p>
          <a:p>
            <a:pPr lvl="2"/>
            <a:r>
              <a:rPr lang="en-AU" dirty="0" smtClean="0"/>
              <a:t>Identify and explain the basic </a:t>
            </a:r>
            <a:r>
              <a:rPr lang="en-AU" b="1" i="1" dirty="0" smtClean="0"/>
              <a:t>lever systems</a:t>
            </a:r>
            <a:r>
              <a:rPr lang="en-AU" dirty="0" smtClean="0"/>
              <a:t> in both anatomical and mechanical lever systems to clients</a:t>
            </a:r>
            <a:endParaRPr lang="en-AU" sz="1600" dirty="0" smtClean="0"/>
          </a:p>
          <a:p>
            <a:pPr lvl="2"/>
            <a:r>
              <a:rPr lang="en-AU" dirty="0" smtClean="0"/>
              <a:t>Use the </a:t>
            </a:r>
            <a:r>
              <a:rPr lang="en-AU" b="1" i="1" dirty="0" smtClean="0"/>
              <a:t>lever systems</a:t>
            </a:r>
            <a:r>
              <a:rPr lang="en-AU" dirty="0" smtClean="0"/>
              <a:t> in the human body and their role in movement and stability to provide safe and effective exercises for clients</a:t>
            </a:r>
            <a:endParaRPr lang="en-AU" sz="1600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B01B0-2BD5-43C9-8AAA-E0E6CF261363}" type="datetime1">
              <a:rPr lang="en-AU"/>
              <a:pPr/>
              <a:t>27/02/2009</a:t>
            </a:fld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2E429-6A1F-4BAB-865D-3B77961675D1}" type="slidenum">
              <a:rPr lang="en-AU"/>
              <a:pPr/>
              <a:t>5</a:t>
            </a:fld>
            <a:endParaRPr lang="en-A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Energy systems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hlinkClick r:id="rId2" action="ppaction://hlinkpres?slideindex=1&amp;slidetitle="/>
              </a:rPr>
              <a:t>Energy Systems 1.ppt</a:t>
            </a:r>
            <a:endParaRPr lang="en-AU" dirty="0" smtClean="0"/>
          </a:p>
          <a:p>
            <a:r>
              <a:rPr lang="en-AU" dirty="0" smtClean="0">
                <a:hlinkClick r:id="rId3" action="ppaction://hlinkpres?slideindex=1&amp;slidetitle="/>
              </a:rPr>
              <a:t>Chapter 4 - Food fuels and energy </a:t>
            </a:r>
            <a:r>
              <a:rPr lang="en-AU" dirty="0" err="1" smtClean="0">
                <a:hlinkClick r:id="rId3" action="ppaction://hlinkpres?slideindex=1&amp;slidetitle="/>
              </a:rPr>
              <a:t>systems.ppt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6248400"/>
            <a:ext cx="1905000" cy="457200"/>
          </a:xfrm>
          <a:prstGeom prst="rect">
            <a:avLst/>
          </a:prstGeom>
        </p:spPr>
        <p:txBody>
          <a:bodyPr/>
          <a:lstStyle/>
          <a:p>
            <a:fld id="{9E5D6ACE-A884-42EA-923E-44CDD7A20C98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239000" y="6248400"/>
            <a:ext cx="1905000" cy="457200"/>
          </a:xfrm>
          <a:prstGeom prst="rect">
            <a:avLst/>
          </a:prstGeom>
        </p:spPr>
        <p:txBody>
          <a:bodyPr/>
          <a:lstStyle/>
          <a:p>
            <a:fld id="{296CC635-8E8C-458C-94A5-A783E5869C2D}" type="slidenum">
              <a:rPr lang="en-AU" smtClean="0"/>
              <a:pPr/>
              <a:t>6</a:t>
            </a:fld>
            <a:endParaRPr lang="en-A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Biomechanics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 smtClean="0">
                <a:hlinkClick r:id="rId2" action="ppaction://hlinkpres?slideindex=1&amp;slidetitle="/>
              </a:rPr>
              <a:t>BIOMECHANICS.pptx</a:t>
            </a:r>
            <a:endParaRPr lang="en-AU" dirty="0" smtClean="0"/>
          </a:p>
          <a:p>
            <a:r>
              <a:rPr lang="en-AU" dirty="0" smtClean="0">
                <a:hlinkClick r:id="rId3" action="ppaction://hlinkpres?slideindex=1&amp;slidetitle="/>
              </a:rPr>
              <a:t>Sports Mechanics  </a:t>
            </a:r>
            <a:r>
              <a:rPr lang="en-AU" dirty="0" err="1" smtClean="0">
                <a:hlinkClick r:id="rId3" action="ppaction://hlinkpres?slideindex=1&amp;slidetitle="/>
              </a:rPr>
              <a:t>Principles.ppt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D6ACE-A884-42EA-923E-44CDD7A20C98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CC635-8E8C-458C-94A5-A783E5869C2D}" type="slidenum">
              <a:rPr lang="en-AU" smtClean="0"/>
              <a:pPr/>
              <a:t>7</a:t>
            </a:fld>
            <a:endParaRPr lang="en-A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Leverage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hlinkClick r:id="rId2" action="ppaction://hlinkpres?slideindex=1&amp;slidetitle="/>
              </a:rPr>
              <a:t>Levers in the Human </a:t>
            </a:r>
            <a:r>
              <a:rPr lang="en-AU" dirty="0" err="1" smtClean="0">
                <a:hlinkClick r:id="rId2" action="ppaction://hlinkpres?slideindex=1&amp;slidetitle="/>
              </a:rPr>
              <a:t>Body.pptx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D6ACE-A884-42EA-923E-44CDD7A20C98}" type="datetime1">
              <a:rPr lang="en-AU" smtClean="0"/>
              <a:pPr/>
              <a:t>27/02/2009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CC635-8E8C-458C-94A5-A783E5869C2D}" type="slidenum">
              <a:rPr lang="en-AU" smtClean="0"/>
              <a:pPr/>
              <a:t>8</a:t>
            </a:fld>
            <a:endParaRPr lang="en-A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ircuitBoard">
  <a:themeElements>
    <a:clrScheme name="CircuitBoar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ircuitBoar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ircuitBoar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rcuitBoar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rcuitBoar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rcuitBoar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rcuitBoar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rcuitBoar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rcuitBoar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rcuitBoar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rcuitBoar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rcuitBoar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rcuitBoar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rcuitBoar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Artist2">
  <a:themeElements>
    <a:clrScheme name="Artist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rtist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tist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ist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ist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ist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ist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ist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ist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ist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ist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ist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ist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ist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AbstractFourteen">
  <a:themeElements>
    <a:clrScheme name="AbstractFourtee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bstractFourtee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bstractFourtee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bstractFourtee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bstractFourtee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bstractFourtee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bstractFourtee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bstractFourtee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bstractFourtee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bstractFourtee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bstractFourtee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bstractFourtee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bstractFourtee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bstractFourtee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Granny Smith">
  <a:themeElements>
    <a:clrScheme name="Green apples design template [1] 1">
      <a:dk1>
        <a:srgbClr val="003300"/>
      </a:dk1>
      <a:lt1>
        <a:srgbClr val="226822"/>
      </a:lt1>
      <a:dk2>
        <a:srgbClr val="FFFFFF"/>
      </a:dk2>
      <a:lt2>
        <a:srgbClr val="220011"/>
      </a:lt2>
      <a:accent1>
        <a:srgbClr val="81CA6A"/>
      </a:accent1>
      <a:accent2>
        <a:srgbClr val="83ABC1"/>
      </a:accent2>
      <a:accent3>
        <a:srgbClr val="ABB9AB"/>
      </a:accent3>
      <a:accent4>
        <a:srgbClr val="002A00"/>
      </a:accent4>
      <a:accent5>
        <a:srgbClr val="C1E1B9"/>
      </a:accent5>
      <a:accent6>
        <a:srgbClr val="769BAF"/>
      </a:accent6>
      <a:hlink>
        <a:srgbClr val="A58779"/>
      </a:hlink>
      <a:folHlink>
        <a:srgbClr val="7E83B6"/>
      </a:folHlink>
    </a:clrScheme>
    <a:fontScheme name="Green apples design template [1]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Green apples design template [1] 1">
        <a:dk1>
          <a:srgbClr val="003300"/>
        </a:dk1>
        <a:lt1>
          <a:srgbClr val="226822"/>
        </a:lt1>
        <a:dk2>
          <a:srgbClr val="FFFFFF"/>
        </a:dk2>
        <a:lt2>
          <a:srgbClr val="220011"/>
        </a:lt2>
        <a:accent1>
          <a:srgbClr val="81CA6A"/>
        </a:accent1>
        <a:accent2>
          <a:srgbClr val="83ABC1"/>
        </a:accent2>
        <a:accent3>
          <a:srgbClr val="ABB9AB"/>
        </a:accent3>
        <a:accent4>
          <a:srgbClr val="002A00"/>
        </a:accent4>
        <a:accent5>
          <a:srgbClr val="C1E1B9"/>
        </a:accent5>
        <a:accent6>
          <a:srgbClr val="769BAF"/>
        </a:accent6>
        <a:hlink>
          <a:srgbClr val="A58779"/>
        </a:hlink>
        <a:folHlink>
          <a:srgbClr val="7E83B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Endurance">
  <a:themeElements>
    <a:clrScheme name="Enduran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nduran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nduran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duran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duran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duran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duran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duran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uran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uran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uran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uran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uran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uran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Presentation3">
  <a:themeElements>
    <a:clrScheme name="Presentation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tion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281</TotalTime>
  <Words>246</Words>
  <Application>Microsoft Office PowerPoint</Application>
  <PresentationFormat>On-screen Show (4:3)</PresentationFormat>
  <Paragraphs>40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Blank</vt:lpstr>
      <vt:lpstr>CircuitBoard</vt:lpstr>
      <vt:lpstr>Artist2</vt:lpstr>
      <vt:lpstr>AbstractFourteen</vt:lpstr>
      <vt:lpstr>Granny Smith</vt:lpstr>
      <vt:lpstr>Endurance</vt:lpstr>
      <vt:lpstr>Presentation3</vt:lpstr>
      <vt:lpstr>FITNESS SPORTS SCIENCE</vt:lpstr>
      <vt:lpstr>Competency</vt:lpstr>
      <vt:lpstr>APPLY BASIC EXERCISE SCIENCE TO EXERCISE INSTRUCTION Elements</vt:lpstr>
      <vt:lpstr>3  Apply a knowledge of the body’s energy systems to exercise instruction</vt:lpstr>
      <vt:lpstr>4  Use a knowledge of the lever systems of the human body and resistance equipment to set safe and effective exercise intensities</vt:lpstr>
      <vt:lpstr>Energy systems</vt:lpstr>
      <vt:lpstr>Biomechanics</vt:lpstr>
      <vt:lpstr>Leverage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FITNESS SPORTS SCIENCE</dc:title>
  <dc:creator>Lyn Clarkson</dc:creator>
  <cp:lastModifiedBy>Lyn Clarkson</cp:lastModifiedBy>
  <cp:revision>6</cp:revision>
  <dcterms:created xsi:type="dcterms:W3CDTF">2008-11-18T01:28:54Z</dcterms:created>
  <dcterms:modified xsi:type="dcterms:W3CDTF">2009-02-27T04:33:16Z</dcterms:modified>
</cp:coreProperties>
</file>